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62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CEC21-C8A5-4082-96DF-572655748E95}" type="datetimeFigureOut">
              <a:rPr lang="nl-NL" smtClean="0"/>
              <a:t>1-9-2019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97B06-7206-4BDB-97D7-CC462448274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97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D5CE-100C-4442-A64C-FB66134CED5D}" type="datetime1">
              <a:rPr lang="nl-NL" smtClean="0"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1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7D3-BA5A-480B-AFF7-2F1FDBB0EEDA}" type="datetime1">
              <a:rPr lang="nl-NL" smtClean="0"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80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C31F-D978-49AA-AD04-2AA038090AF2}" type="datetime1">
              <a:rPr lang="nl-NL" smtClean="0"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959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BBAF-1AE8-48E7-B6CC-C6124744177B}" type="datetime1">
              <a:rPr lang="nl-NL" smtClean="0"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43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F49-F92C-44F5-A8E2-2F6DEF5E6266}" type="datetime1">
              <a:rPr lang="nl-NL" smtClean="0"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52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4D98-9292-419E-AC28-A106F36FF3C3}" type="datetime1">
              <a:rPr lang="nl-NL" smtClean="0"/>
              <a:t>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04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E5A-1170-4797-8055-C6DED6908508}" type="datetime1">
              <a:rPr lang="nl-NL" smtClean="0"/>
              <a:t>1-9-2019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187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1FE3-A2A8-4EA5-B517-24E49D6F7085}" type="datetime1">
              <a:rPr lang="nl-NL" smtClean="0"/>
              <a:t>1-9-2019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53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9D-4F61-4BD9-90D2-5609845A3CD4}" type="datetime1">
              <a:rPr lang="nl-NL" smtClean="0"/>
              <a:t>1-9-2019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49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1540-FC94-4CAF-B5D8-7BEB7B444B37}" type="datetime1">
              <a:rPr lang="nl-NL" smtClean="0"/>
              <a:t>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819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BE44-ED83-4F52-B490-E9C23518487B}" type="datetime1">
              <a:rPr lang="nl-NL" smtClean="0"/>
              <a:t>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7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9A51-A7D6-42BF-8089-285FB6C5518F}" type="datetime1">
              <a:rPr lang="nl-NL" smtClean="0"/>
              <a:t>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09E1-54C8-4E42-93A4-82F6E97959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48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rct=j&amp;q=&amp;esrc=s&amp;source=images&amp;cd=&amp;cad=rja&amp;uact=8&amp;ved=0CAcQjRxqFQoTCLaj67WzxMcCFcRcFAodb0sFeQ&amp;url=http%3A%2F%2Fwww.latonatrainingen.nl%2Flatona-introduceert-nts-trainings-en-implementatieprogramma%2F&amp;ei=8nXcVbbiG8S5Ue-WlcgH&amp;psig=AFQjCNGVUTRORHyjKHKtP412-9G73DR1GQ&amp;ust=1440597850019466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http://www.latonatrainingen.nl/files/2011/07/nts-bladen4.jpg">
            <a:hlinkClick r:id="rId2"/>
            <a:extLst>
              <a:ext uri="{FF2B5EF4-FFF2-40B4-BE49-F238E27FC236}">
                <a16:creationId xmlns:a16="http://schemas.microsoft.com/office/drawing/2014/main" id="{20AE8311-3C44-44C9-B81B-E75522D030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31" b="1900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F61A35-A393-4555-9A75-6C00BF3E6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/>
              <a:t>Triage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E19639B-8756-437D-B114-7520F99DB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68203" y="1232300"/>
            <a:ext cx="365760" cy="36512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defRPr/>
            </a:pPr>
            <a:fld id="{CBA009E1-54C8-4E42-93A4-82F6E9795970}" type="slidenum">
              <a:rPr lang="en-US">
                <a:solidFill>
                  <a:schemeClr val="tx1"/>
                </a:solidFill>
                <a:latin typeface="Calibri" panose="020F0502020204030204"/>
              </a:rPr>
              <a:pPr algn="ctr">
                <a:lnSpc>
                  <a:spcPct val="90000"/>
                </a:lnSpc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schemeClr val="tx1"/>
              </a:solidFill>
              <a:latin typeface="Calibri" panose="020F0502020204030204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615C55FF-C6A3-4400-96EA-7084FADA8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Wat is Triage?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 err="1"/>
              <a:t>Waarom</a:t>
            </a:r>
            <a:r>
              <a:rPr lang="en-US" sz="1800" dirty="0"/>
              <a:t> triage?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Wie </a:t>
            </a:r>
            <a:r>
              <a:rPr lang="en-US" sz="1800" dirty="0" err="1"/>
              <a:t>doen</a:t>
            </a:r>
            <a:r>
              <a:rPr lang="en-US" sz="1800" dirty="0"/>
              <a:t> </a:t>
            </a:r>
            <a:r>
              <a:rPr lang="en-US" sz="1800" dirty="0" err="1"/>
              <a:t>er</a:t>
            </a:r>
            <a:r>
              <a:rPr lang="en-US" sz="1800" dirty="0"/>
              <a:t>  triage?</a:t>
            </a: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40E8761-22E5-4263-912B-D74093BA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6573" y="6144611"/>
            <a:ext cx="3069020" cy="3619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00" kern="120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Medische Kennis</a:t>
            </a:r>
          </a:p>
        </p:txBody>
      </p:sp>
    </p:spTree>
    <p:extLst>
      <p:ext uri="{BB962C8B-B14F-4D97-AF65-F5344CB8AC3E}">
        <p14:creationId xmlns:p14="http://schemas.microsoft.com/office/powerpoint/2010/main" val="399958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     Wat is triage</a:t>
            </a:r>
          </a:p>
        </p:txBody>
      </p:sp>
      <p:cxnSp>
        <p:nvCxnSpPr>
          <p:cNvPr id="16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655321" y="2575034"/>
            <a:ext cx="5120113" cy="3462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Triage is het beoordelen van slachtoffers bij grote(re) ongevallen, rampen en pandemieën, in verschillende categorieën verdeeld naar de ernst van de verwondingen of ziekte beeld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65532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Noorderpoort  Praktijkscholing   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941820" y="6356350"/>
            <a:ext cx="116586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CBA009E1-54C8-4E42-93A4-82F6E979597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4" descr="http://lh3.ggpht.com/_DbdGO_CfX1A/SiINnrWOHCI/AAAAAAAAAmg/rMa70wQPexY/Waterloo%5B5%5D.jpg">
            <a:extLst>
              <a:ext uri="{FF2B5EF4-FFF2-40B4-BE49-F238E27FC236}">
                <a16:creationId xmlns:a16="http://schemas.microsoft.com/office/drawing/2014/main" id="{CAB1FA34-D569-48D1-BFE2-86D7048F84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2" r="21303" b="1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28157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01703A6D-04C0-45C2-8432-A37797B7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Triage</a:t>
            </a:r>
          </a:p>
        </p:txBody>
      </p:sp>
      <p:sp>
        <p:nvSpPr>
          <p:cNvPr id="77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Afbeeldingsresultaat voor hulpvraag triage">
            <a:extLst>
              <a:ext uri="{FF2B5EF4-FFF2-40B4-BE49-F238E27FC236}">
                <a16:creationId xmlns:a16="http://schemas.microsoft.com/office/drawing/2014/main" id="{872AC050-4473-4DC7-AFA7-4DDFBF4743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4" r="26175" b="2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542E0C3B-93B3-47F3-9799-CFBEE7DF3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457200" indent="-457200"/>
            <a:r>
              <a:rPr lang="nl-NL" sz="2000" dirty="0"/>
              <a:t>Het beoordelen van de hulpvraag</a:t>
            </a:r>
          </a:p>
          <a:p>
            <a:pPr marL="457200" indent="-457200"/>
            <a:r>
              <a:rPr lang="nl-NL" sz="2000" dirty="0"/>
              <a:t>Triage is het Franse woord voor sorteren, waar het Latijnse drie (tri) nog in te herkennen is</a:t>
            </a:r>
          </a:p>
          <a:p>
            <a:pPr marL="457200" indent="-457200"/>
            <a:r>
              <a:rPr lang="nl-NL" sz="2000" dirty="0"/>
              <a:t>Het werd in de Eerste Wereldoorlog voor het eerst op grote schaal gebruikt, om de slachtoffers op het slagveld in drie categorieën te verdelen 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FCFFB7-2292-4CEE-8281-F83B7D3B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nl-NL" sz="1100">
                <a:solidFill>
                  <a:srgbClr val="898989"/>
                </a:solidFill>
              </a:rPr>
              <a:t>Medische Kennis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FE1433-728E-4BBC-B1D6-ED5FB42D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BA009E1-54C8-4E42-93A4-82F6E9795970}" type="slidenum">
              <a:rPr lang="nl-NL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3</a:t>
            </a:fld>
            <a:endParaRPr lang="nl-NL" sz="11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8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8B8151C0-00AE-4F93-B4CC-507E3C63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3625628" cy="69378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dirty="0">
                <a:solidFill>
                  <a:srgbClr val="000000"/>
                </a:solidFill>
              </a:rPr>
              <a:t>Triage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2" name="Picture 2" descr="Afbeeldingsresultaat voor prioriteit hulp">
            <a:extLst>
              <a:ext uri="{FF2B5EF4-FFF2-40B4-BE49-F238E27FC236}">
                <a16:creationId xmlns:a16="http://schemas.microsoft.com/office/drawing/2014/main" id="{755040CF-4CB8-4758-8818-7503D6C1D2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2" r="17486" b="1"/>
          <a:stretch/>
        </p:blipFill>
        <p:spPr bwMode="auto"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656409CB-C9F2-47DF-BD75-4F056F14D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78590" y="1659468"/>
            <a:ext cx="5289562" cy="440150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000" dirty="0"/>
              <a:t>Doel van triage is om </a:t>
            </a:r>
            <a:r>
              <a:rPr lang="nl-NL" sz="2000" u="sng" dirty="0"/>
              <a:t>prioriteiten</a:t>
            </a:r>
            <a:r>
              <a:rPr lang="nl-NL" sz="2000" dirty="0"/>
              <a:t> te stellen en om te </a:t>
            </a:r>
            <a:r>
              <a:rPr lang="nl-NL" sz="2000" u="sng" dirty="0"/>
              <a:t>bepalen</a:t>
            </a:r>
            <a:r>
              <a:rPr lang="nl-NL" sz="2000" dirty="0"/>
              <a:t> welke patiënten het eerste medische hulp nodige hebben en welke patiënten korte of langere tijd kunnen wachten op hulp. </a:t>
            </a:r>
          </a:p>
          <a:p>
            <a:r>
              <a:rPr lang="nl-NL" sz="2400" dirty="0"/>
              <a:t>1</a:t>
            </a:r>
            <a:r>
              <a:rPr lang="nl-NL" sz="2400" baseline="30000" dirty="0"/>
              <a:t>e</a:t>
            </a:r>
            <a:r>
              <a:rPr lang="nl-NL" sz="2400" dirty="0"/>
              <a:t>: hoeveel spoed een patiënt onderzocht moet worden </a:t>
            </a:r>
          </a:p>
          <a:p>
            <a:r>
              <a:rPr lang="nl-NL" sz="2400" dirty="0"/>
              <a:t>2</a:t>
            </a:r>
            <a:r>
              <a:rPr lang="nl-NL" sz="2400" baseline="30000" dirty="0"/>
              <a:t>e</a:t>
            </a:r>
            <a:r>
              <a:rPr lang="nl-NL" sz="2400" dirty="0"/>
              <a:t> : op welke wijze er hulp geboden moet worden  </a:t>
            </a:r>
          </a:p>
          <a:p>
            <a:r>
              <a:rPr lang="nl-NL" sz="2400" dirty="0"/>
              <a:t>3</a:t>
            </a:r>
            <a:r>
              <a:rPr lang="nl-NL" sz="2400" baseline="30000" dirty="0"/>
              <a:t>e</a:t>
            </a:r>
            <a:r>
              <a:rPr lang="nl-NL" sz="2400" dirty="0"/>
              <a:t> : door wie de patiënt gezien moet worden.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We </a:t>
            </a:r>
            <a:r>
              <a:rPr lang="en-US" sz="2000" dirty="0" err="1">
                <a:solidFill>
                  <a:srgbClr val="000000"/>
                </a:solidFill>
              </a:rPr>
              <a:t>onderscheiden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telefonische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fysieke</a:t>
            </a:r>
            <a:r>
              <a:rPr lang="en-US" sz="2000" dirty="0">
                <a:solidFill>
                  <a:srgbClr val="000000"/>
                </a:solidFill>
              </a:rPr>
              <a:t> triage 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0F9B281-42BD-42C6-85C2-F7EED28D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36367" y="6223702"/>
            <a:ext cx="5289562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1100" kern="1200">
                <a:solidFill>
                  <a:srgbClr val="898989"/>
                </a:solidFill>
                <a:latin typeface="Calibri" panose="020F0502020204030204"/>
                <a:ea typeface="+mn-ea"/>
                <a:cs typeface="+mn-cs"/>
              </a:rPr>
              <a:t>Medische Kennis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D611C2A-936F-44BB-8CD3-E4EA4F1A7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CBA009E1-54C8-4E42-93A4-82F6E9795970}" type="slidenum">
              <a:rPr lang="en-US" sz="1100">
                <a:solidFill>
                  <a:srgbClr val="898989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898989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649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5D0586-7999-45D6-B816-3EE5AE207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4400" dirty="0"/>
              <a:t>Wie doen er triage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064FCC-23A1-4A6F-BD4E-9D1C6CBCE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1" y="2438400"/>
            <a:ext cx="3505494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GHOR (geneeskundige hulp ongevallen en rampen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SEH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Huisartsenposten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/>
              <a:t>Huisartsenpraktijk</a:t>
            </a:r>
            <a:endParaRPr lang="nl-NL" sz="20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484632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Afbeeldingsresultaat voor huisartsenpost">
            <a:extLst>
              <a:ext uri="{FF2B5EF4-FFF2-40B4-BE49-F238E27FC236}">
                <a16:creationId xmlns:a16="http://schemas.microsoft.com/office/drawing/2014/main" id="{AA0F6F8C-11CD-449A-914A-49C50B7992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08319" y="1948682"/>
            <a:ext cx="5614835" cy="280741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E2E11C-7E32-444B-BF80-6BB3F962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23688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>
                <a:solidFill>
                  <a:srgbClr val="303030"/>
                </a:solidFill>
                <a:latin typeface="+mn-lt"/>
                <a:ea typeface="+mn-ea"/>
                <a:cs typeface="+mn-cs"/>
              </a:rPr>
              <a:t>Medische Kennis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C9D367-9F0A-4CBC-AB0E-417B7239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BA009E1-54C8-4E42-93A4-82F6E9795970}" type="slidenum">
              <a:rPr lang="en-US">
                <a:solidFill>
                  <a:srgbClr val="303030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99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pic>
        <p:nvPicPr>
          <p:cNvPr id="7170" name="Picture 2" descr="Afbeeldingsresultaat voor NHG wijzer">
            <a:extLst>
              <a:ext uri="{FF2B5EF4-FFF2-40B4-BE49-F238E27FC236}">
                <a16:creationId xmlns:a16="http://schemas.microsoft.com/office/drawing/2014/main" id="{2B9D6007-B7F6-45C6-A530-691EA92452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" r="1290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59DE131-2D9A-40E9-98D2-D8F49A8AE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solidFill>
                  <a:srgbClr val="000000"/>
                </a:solidFill>
              </a:rPr>
              <a:t>NHG </a:t>
            </a:r>
            <a:r>
              <a:rPr lang="en-US" sz="4400" dirty="0" err="1">
                <a:solidFill>
                  <a:srgbClr val="000000"/>
                </a:solidFill>
              </a:rPr>
              <a:t>Wijzer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5BB9CB0-F2FB-4D4B-A664-EF58CEAE4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997" y="2272143"/>
            <a:ext cx="4706803" cy="37888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z="2000" dirty="0"/>
              <a:t>Nederlands Huisartsen Genootschap</a:t>
            </a:r>
          </a:p>
          <a:p>
            <a:r>
              <a:rPr lang="nl-NL" sz="2000" dirty="0"/>
              <a:t>Wetenschappelijk onderbouwd</a:t>
            </a:r>
          </a:p>
          <a:p>
            <a:r>
              <a:rPr lang="nl-NL" sz="2000" dirty="0"/>
              <a:t>Telefoonwijzer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55726D-4AC3-4862-B535-B4F2238D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5661" y="6223702"/>
            <a:ext cx="6584750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898989"/>
                </a:solidFill>
                <a:latin typeface="Calibri" panose="020F0502020204030204"/>
                <a:ea typeface="+mn-ea"/>
                <a:cs typeface="+mn-cs"/>
              </a:rPr>
              <a:t>Medische Kennis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0E244F-CE0D-4B11-A5E1-EA65D8EEE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CBA009E1-54C8-4E42-93A4-82F6E9795970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9808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B235D-3DB8-41AE-A850-12C006CA7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z="4400" dirty="0"/>
              <a:t>Belangrijk bij triage zijn drie aspecten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4" name="Picture 2" descr="Afbeeldingsresultaat voor belangrijk">
            <a:extLst>
              <a:ext uri="{FF2B5EF4-FFF2-40B4-BE49-F238E27FC236}">
                <a16:creationId xmlns:a16="http://schemas.microsoft.com/office/drawing/2014/main" id="{5E62C0DC-75D4-4590-91BA-099C9874CC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2654" y="2589086"/>
            <a:ext cx="3892659" cy="275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C8EC0E-2A37-4740-A774-CB394E7FA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81373" y="2279151"/>
            <a:ext cx="3627063" cy="33871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Medisch</a:t>
            </a:r>
            <a:r>
              <a:rPr lang="en-US" sz="2400" dirty="0"/>
              <a:t> </a:t>
            </a:r>
            <a:r>
              <a:rPr lang="en-US" sz="2400" dirty="0" err="1"/>
              <a:t>inhoudelijk</a:t>
            </a:r>
            <a:endParaRPr lang="en-US" sz="24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Logistiek</a:t>
            </a:r>
            <a:endParaRPr lang="en-US" sz="24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 err="1"/>
              <a:t>Communicatie</a:t>
            </a:r>
            <a:endParaRPr lang="en-US" sz="2400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F2E87-E71F-489F-A11B-C4B41914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Medische Kennis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9851898-7C03-4EC8-8A15-F1EEA798A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BA009E1-54C8-4E42-93A4-82F6E97959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338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219</Words>
  <Application>Microsoft Office PowerPoint</Application>
  <PresentationFormat>Breedbeeld</PresentationFormat>
  <Paragraphs>44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Triage</vt:lpstr>
      <vt:lpstr>     Wat is triage</vt:lpstr>
      <vt:lpstr>Triage</vt:lpstr>
      <vt:lpstr>Triage</vt:lpstr>
      <vt:lpstr>Wie doen er triage</vt:lpstr>
      <vt:lpstr>NHG Wijzer</vt:lpstr>
      <vt:lpstr>Belangrijk bij triage zijn drie aspecten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Triage</dc:title>
  <dc:creator>Rhea Houtkruijer</dc:creator>
  <cp:lastModifiedBy>Rhea Houtkruijer</cp:lastModifiedBy>
  <cp:revision>2</cp:revision>
  <dcterms:created xsi:type="dcterms:W3CDTF">2019-09-01T15:29:32Z</dcterms:created>
  <dcterms:modified xsi:type="dcterms:W3CDTF">2019-09-01T15:36:56Z</dcterms:modified>
</cp:coreProperties>
</file>